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2" r:id="rId4"/>
    <p:sldId id="258" r:id="rId5"/>
    <p:sldId id="265" r:id="rId6"/>
    <p:sldId id="266" r:id="rId7"/>
    <p:sldId id="264" r:id="rId8"/>
    <p:sldId id="274" r:id="rId9"/>
    <p:sldId id="270" r:id="rId10"/>
    <p:sldId id="271" r:id="rId11"/>
    <p:sldId id="281" r:id="rId12"/>
    <p:sldId id="259" r:id="rId13"/>
    <p:sldId id="269" r:id="rId14"/>
    <p:sldId id="275" r:id="rId15"/>
    <p:sldId id="260" r:id="rId16"/>
    <p:sldId id="268" r:id="rId17"/>
    <p:sldId id="263" r:id="rId18"/>
    <p:sldId id="267" r:id="rId19"/>
    <p:sldId id="282" r:id="rId20"/>
    <p:sldId id="272" r:id="rId21"/>
    <p:sldId id="273" r:id="rId22"/>
    <p:sldId id="279" r:id="rId23"/>
    <p:sldId id="280" r:id="rId24"/>
    <p:sldId id="283" r:id="rId25"/>
    <p:sldId id="284" r:id="rId26"/>
    <p:sldId id="285" r:id="rId27"/>
    <p:sldId id="289" r:id="rId28"/>
    <p:sldId id="290" r:id="rId29"/>
    <p:sldId id="287" r:id="rId30"/>
    <p:sldId id="288" r:id="rId31"/>
    <p:sldId id="291" r:id="rId32"/>
    <p:sldId id="286" r:id="rId33"/>
    <p:sldId id="292" r:id="rId3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7428258E-5F50-4BCA-80BC-D38D01325AEA}">
          <p14:sldIdLst>
            <p14:sldId id="256"/>
            <p14:sldId id="257"/>
            <p14:sldId id="262"/>
            <p14:sldId id="258"/>
            <p14:sldId id="265"/>
            <p14:sldId id="266"/>
            <p14:sldId id="264"/>
            <p14:sldId id="274"/>
            <p14:sldId id="270"/>
            <p14:sldId id="271"/>
            <p14:sldId id="281"/>
            <p14:sldId id="259"/>
            <p14:sldId id="269"/>
            <p14:sldId id="275"/>
            <p14:sldId id="260"/>
            <p14:sldId id="268"/>
            <p14:sldId id="263"/>
            <p14:sldId id="267"/>
            <p14:sldId id="282"/>
            <p14:sldId id="272"/>
            <p14:sldId id="273"/>
            <p14:sldId id="279"/>
            <p14:sldId id="280"/>
            <p14:sldId id="283"/>
            <p14:sldId id="284"/>
            <p14:sldId id="285"/>
            <p14:sldId id="289"/>
            <p14:sldId id="290"/>
            <p14:sldId id="287"/>
            <p14:sldId id="288"/>
            <p14:sldId id="291"/>
            <p14:sldId id="286"/>
            <p14:sldId id="2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44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081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52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183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5138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25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46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679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08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306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93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67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48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956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BC83D62-976B-427D-876F-A6551E19B1D8}" type="datetimeFigureOut">
              <a:rPr lang="ko-KR" altLang="en-US" smtClean="0"/>
              <a:t>2019-06-17</a:t>
            </a:fld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2A4C4937-554F-49A2-9E33-C951185D35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57915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</p:sldLayoutIdLst>
  <p:txStyles>
    <p:titleStyle>
      <a:lvl1pPr algn="l" defTabSz="457200" rtl="0" eaLnBrk="1" latinLnBrk="1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03738" y="1737219"/>
            <a:ext cx="11053144" cy="2387600"/>
          </a:xfrm>
        </p:spPr>
        <p:txBody>
          <a:bodyPr/>
          <a:lstStyle/>
          <a:p>
            <a:r>
              <a:rPr lang="ko-KR" altLang="en-US" dirty="0" smtClean="0"/>
              <a:t>동물보호센터 표준 인력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데이터 분석 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487883"/>
              </p:ext>
            </p:extLst>
          </p:nvPr>
        </p:nvGraphicFramePr>
        <p:xfrm>
          <a:off x="9711559" y="5745480"/>
          <a:ext cx="248044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421">
                  <a:extLst>
                    <a:ext uri="{9D8B030D-6E8A-4147-A177-3AD203B41FA5}">
                      <a16:colId xmlns:a16="http://schemas.microsoft.com/office/drawing/2014/main" val="3991327261"/>
                    </a:ext>
                  </a:extLst>
                </a:gridCol>
                <a:gridCol w="1545020">
                  <a:extLst>
                    <a:ext uri="{9D8B030D-6E8A-4147-A177-3AD203B41FA5}">
                      <a16:colId xmlns:a16="http://schemas.microsoft.com/office/drawing/2014/main" val="3717243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solidFill>
                            <a:schemeClr val="tx1"/>
                          </a:solidFill>
                        </a:rPr>
                        <a:t>학번 </a:t>
                      </a:r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</a:rPr>
                        <a:t>20152493</a:t>
                      </a:r>
                      <a:endParaRPr lang="ko-KR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8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   반</a:t>
                      </a:r>
                      <a:r>
                        <a:rPr lang="ko-KR" alt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    A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5965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이름 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김한섭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14986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81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 데이터전처리</a:t>
            </a:r>
            <a:r>
              <a:rPr lang="en-US" altLang="ko-KR" dirty="0"/>
              <a:t>(</a:t>
            </a:r>
            <a:r>
              <a:rPr lang="ko-KR" altLang="en-US" dirty="0" smtClean="0"/>
              <a:t>막대그래프</a:t>
            </a:r>
            <a:r>
              <a:rPr lang="en-US" altLang="ko-KR" dirty="0" smtClean="0"/>
              <a:t>-</a:t>
            </a:r>
            <a:r>
              <a:rPr lang="ko-KR" altLang="en-US" dirty="0" err="1" smtClean="0"/>
              <a:t>기타동물</a:t>
            </a:r>
            <a:r>
              <a:rPr lang="en-US" altLang="ko-KR" dirty="0" smtClean="0"/>
              <a:t>,</a:t>
            </a:r>
            <a:r>
              <a:rPr lang="ko-KR" altLang="en-US" dirty="0" smtClean="0"/>
              <a:t>합계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5297"/>
            <a:ext cx="6121400" cy="4942703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400" y="1915296"/>
            <a:ext cx="6070600" cy="494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89436" y="483749"/>
            <a:ext cx="11213124" cy="970450"/>
          </a:xfrm>
        </p:spPr>
        <p:txBody>
          <a:bodyPr/>
          <a:lstStyle/>
          <a:p>
            <a:r>
              <a:rPr lang="ko-KR" altLang="en-US" sz="3600" dirty="0"/>
              <a:t>데이터처리과정 및 분석</a:t>
            </a:r>
            <a:r>
              <a:rPr lang="en-US" altLang="ko-KR" sz="3600" dirty="0"/>
              <a:t>(</a:t>
            </a:r>
            <a:r>
              <a:rPr lang="ko-KR" altLang="en-US" sz="3600" dirty="0"/>
              <a:t>서울</a:t>
            </a:r>
            <a:r>
              <a:rPr lang="en-US" altLang="ko-KR" sz="3600" dirty="0"/>
              <a:t>,</a:t>
            </a:r>
            <a:r>
              <a:rPr lang="ko-KR" altLang="en-US" sz="3600" dirty="0" smtClean="0"/>
              <a:t>경기의 </a:t>
            </a:r>
            <a:r>
              <a:rPr lang="ko-KR" altLang="en-US" sz="3600" dirty="0" err="1" smtClean="0"/>
              <a:t>유기동물들</a:t>
            </a:r>
            <a:r>
              <a:rPr lang="ko-KR" altLang="en-US" sz="3600" dirty="0" smtClean="0"/>
              <a:t> 비교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6400672" y="3167690"/>
            <a:ext cx="4703934" cy="2020101"/>
          </a:xfrm>
        </p:spPr>
        <p:txBody>
          <a:bodyPr/>
          <a:lstStyle/>
          <a:p>
            <a:r>
              <a:rPr lang="ko-KR" altLang="en-US" dirty="0" smtClean="0"/>
              <a:t>가공되어 있지 않은 경기도 유기동물 데이터를 </a:t>
            </a:r>
            <a:r>
              <a:rPr lang="en-US" altLang="ko-KR" dirty="0" smtClean="0"/>
              <a:t>table(</a:t>
            </a:r>
            <a:r>
              <a:rPr lang="en-US" altLang="ko-KR" dirty="0" err="1" smtClean="0"/>
              <a:t>grepl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사용하여 </a:t>
            </a:r>
            <a:r>
              <a:rPr lang="en-US" altLang="ko-KR" dirty="0" smtClean="0"/>
              <a:t>(</a:t>
            </a:r>
            <a:r>
              <a:rPr lang="ko-KR" altLang="en-US" dirty="0" smtClean="0"/>
              <a:t>강아지</a:t>
            </a:r>
            <a:r>
              <a:rPr lang="en-US" altLang="ko-KR" dirty="0" smtClean="0"/>
              <a:t>,</a:t>
            </a:r>
            <a:r>
              <a:rPr lang="ko-KR" altLang="en-US" dirty="0" smtClean="0"/>
              <a:t>고양이</a:t>
            </a:r>
            <a:r>
              <a:rPr lang="en-US" altLang="ko-KR" dirty="0" smtClean="0"/>
              <a:t>,</a:t>
            </a:r>
            <a:r>
              <a:rPr lang="ko-KR" altLang="en-US" dirty="0" smtClean="0"/>
              <a:t>기타</a:t>
            </a:r>
            <a:r>
              <a:rPr lang="en-US" altLang="ko-KR" dirty="0" smtClean="0"/>
              <a:t>,</a:t>
            </a:r>
            <a:r>
              <a:rPr lang="ko-KR" altLang="en-US" dirty="0" smtClean="0"/>
              <a:t>합계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가공한다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가공된데이터로 데이터프레임을 만든다</a:t>
            </a:r>
            <a:r>
              <a:rPr lang="en-US" altLang="ko-KR" dirty="0" smtClean="0"/>
              <a:t>.</a:t>
            </a:r>
          </a:p>
          <a:p>
            <a:r>
              <a:rPr lang="en-US" altLang="ko-KR" dirty="0" err="1" smtClean="0"/>
              <a:t>Ggplot</a:t>
            </a:r>
            <a:r>
              <a:rPr lang="ko-KR" altLang="en-US" dirty="0" smtClean="0"/>
              <a:t>으로 서울</a:t>
            </a:r>
            <a:r>
              <a:rPr lang="en-US" altLang="ko-KR" dirty="0" smtClean="0"/>
              <a:t>,</a:t>
            </a:r>
            <a:r>
              <a:rPr lang="ko-KR" altLang="en-US" dirty="0" smtClean="0"/>
              <a:t>경기 유기동물</a:t>
            </a:r>
            <a:r>
              <a:rPr lang="en-US" altLang="ko-KR" dirty="0" smtClean="0"/>
              <a:t>(</a:t>
            </a:r>
            <a:r>
              <a:rPr lang="ko-KR" altLang="en-US" dirty="0" smtClean="0"/>
              <a:t>개</a:t>
            </a:r>
            <a:r>
              <a:rPr lang="en-US" altLang="ko-KR" dirty="0" smtClean="0"/>
              <a:t>,</a:t>
            </a:r>
            <a:r>
              <a:rPr lang="ko-KR" altLang="en-US" dirty="0" smtClean="0"/>
              <a:t>고양이</a:t>
            </a:r>
            <a:r>
              <a:rPr lang="en-US" altLang="ko-KR" dirty="0" smtClean="0"/>
              <a:t>,</a:t>
            </a:r>
            <a:r>
              <a:rPr lang="ko-KR" altLang="en-US" dirty="0" smtClean="0"/>
              <a:t>기타</a:t>
            </a:r>
            <a:r>
              <a:rPr lang="en-US" altLang="ko-KR" dirty="0" smtClean="0"/>
              <a:t>,</a:t>
            </a:r>
            <a:r>
              <a:rPr lang="ko-KR" altLang="en-US" dirty="0" smtClean="0"/>
              <a:t>합계</a:t>
            </a:r>
            <a:r>
              <a:rPr lang="en-US" altLang="ko-KR" dirty="0" smtClean="0"/>
              <a:t>) </a:t>
            </a:r>
            <a:r>
              <a:rPr lang="ko-KR" altLang="en-US" dirty="0" smtClean="0"/>
              <a:t>순차적으로 비교한다</a:t>
            </a:r>
            <a:r>
              <a:rPr lang="en-US" altLang="ko-KR" dirty="0" smtClean="0"/>
              <a:t>.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473" y="5632408"/>
            <a:ext cx="3937051" cy="1035713"/>
          </a:xfrm>
          <a:prstGeom prst="rect">
            <a:avLst/>
          </a:prstGeom>
          <a:solidFill>
            <a:srgbClr val="00B050"/>
          </a:solidFill>
          <a:ln w="28575">
            <a:solidFill>
              <a:srgbClr val="92D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4" y="5562067"/>
            <a:ext cx="3937051" cy="1176396"/>
          </a:xfrm>
          <a:prstGeom prst="rect">
            <a:avLst/>
          </a:prstGeom>
          <a:solidFill>
            <a:srgbClr val="00B050"/>
          </a:solidFill>
          <a:ln w="28575">
            <a:solidFill>
              <a:srgbClr val="92D050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86" y="2161732"/>
            <a:ext cx="3576147" cy="903182"/>
          </a:xfrm>
          <a:prstGeom prst="rect">
            <a:avLst/>
          </a:prstGeom>
          <a:solidFill>
            <a:srgbClr val="00B050"/>
          </a:solidFill>
          <a:ln w="28575">
            <a:solidFill>
              <a:srgbClr val="92D050"/>
            </a:solidFill>
          </a:ln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15"/>
          <a:stretch/>
        </p:blipFill>
        <p:spPr>
          <a:xfrm>
            <a:off x="100414" y="3291239"/>
            <a:ext cx="3603419" cy="2114845"/>
          </a:xfrm>
          <a:prstGeom prst="rect">
            <a:avLst/>
          </a:prstGeom>
          <a:solidFill>
            <a:srgbClr val="00B050"/>
          </a:solidFill>
          <a:ln w="28575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18919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서울특별시 </a:t>
            </a:r>
            <a:r>
              <a:rPr lang="ko-KR" altLang="en-US" dirty="0" err="1" smtClean="0"/>
              <a:t>동물보호소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3641"/>
            <a:ext cx="12192000" cy="494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경기도 </a:t>
            </a:r>
            <a:r>
              <a:rPr lang="ko-KR" altLang="en-US" dirty="0" err="1" smtClean="0"/>
              <a:t>동물보호소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0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데이터처리과정 및 분석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</a:t>
            </a:r>
            <a:r>
              <a:rPr lang="en-US" altLang="ko-KR" dirty="0" smtClean="0"/>
              <a:t>,</a:t>
            </a:r>
            <a:r>
              <a:rPr lang="ko-KR" altLang="en-US" dirty="0" smtClean="0"/>
              <a:t>경기 보호소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6607049" y="3879227"/>
            <a:ext cx="5269450" cy="1194303"/>
          </a:xfrm>
        </p:spPr>
        <p:txBody>
          <a:bodyPr/>
          <a:lstStyle/>
          <a:p>
            <a:r>
              <a:rPr lang="ko-KR" altLang="en-US" dirty="0" smtClean="0"/>
              <a:t>지역별데이터프레임 전처리 필터</a:t>
            </a:r>
            <a:endParaRPr lang="en-US" altLang="ko-KR" dirty="0" smtClean="0"/>
          </a:p>
          <a:p>
            <a:pPr marL="400050" lvl="1" indent="0">
              <a:buNone/>
            </a:pPr>
            <a:r>
              <a:rPr lang="en-US" altLang="ko-KR" dirty="0" smtClean="0"/>
              <a:t>-</a:t>
            </a:r>
            <a:r>
              <a:rPr lang="en-US" altLang="ko-KR" dirty="0" err="1" smtClean="0"/>
              <a:t>gepl</a:t>
            </a:r>
            <a:r>
              <a:rPr lang="ko-KR" altLang="en-US" dirty="0" smtClean="0"/>
              <a:t>로 조건에 맞는 문자열이 있는</a:t>
            </a:r>
            <a:r>
              <a:rPr lang="en-US" altLang="ko-KR" dirty="0"/>
              <a:t> </a:t>
            </a:r>
            <a:r>
              <a:rPr lang="ko-KR" altLang="en-US" dirty="0" smtClean="0"/>
              <a:t>행을</a:t>
            </a:r>
            <a:r>
              <a:rPr lang="en-US" altLang="ko-KR" dirty="0" smtClean="0"/>
              <a:t>                                                                         </a:t>
            </a:r>
            <a:r>
              <a:rPr lang="ko-KR" altLang="en-US" dirty="0"/>
              <a:t> </a:t>
            </a:r>
            <a:r>
              <a:rPr lang="ko-KR" altLang="en-US" dirty="0" smtClean="0"/>
              <a:t>                    </a:t>
            </a:r>
            <a:r>
              <a:rPr lang="en-US" altLang="ko-KR" dirty="0" smtClean="0"/>
              <a:t>TRUE</a:t>
            </a:r>
            <a:r>
              <a:rPr lang="ko-KR" altLang="en-US" dirty="0" err="1" smtClean="0"/>
              <a:t>처리후</a:t>
            </a:r>
            <a:r>
              <a:rPr lang="ko-KR" altLang="en-US" dirty="0" smtClean="0"/>
              <a:t> </a:t>
            </a:r>
            <a:r>
              <a:rPr lang="en-US" altLang="ko-KR" dirty="0" smtClean="0"/>
              <a:t>filter</a:t>
            </a:r>
            <a:r>
              <a:rPr lang="ko-KR" altLang="en-US" dirty="0" smtClean="0"/>
              <a:t>로 </a:t>
            </a:r>
            <a:r>
              <a:rPr lang="ko-KR" altLang="en-US" dirty="0" err="1" smtClean="0"/>
              <a:t>그행을</a:t>
            </a:r>
            <a:r>
              <a:rPr lang="ko-KR" altLang="en-US" dirty="0" smtClean="0"/>
              <a:t> 가져온다</a:t>
            </a:r>
            <a:r>
              <a:rPr lang="en-US" altLang="ko-KR" dirty="0" smtClean="0"/>
              <a:t>.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25"/>
          <a:stretch/>
        </p:blipFill>
        <p:spPr>
          <a:xfrm>
            <a:off x="716771" y="2832852"/>
            <a:ext cx="5379228" cy="328705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48718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</a:t>
            </a:r>
            <a:r>
              <a:rPr lang="ko-KR" altLang="en-US" dirty="0"/>
              <a:t>데이터전처리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막대그래프</a:t>
            </a:r>
            <a:r>
              <a:rPr lang="en-US" altLang="ko-KR" dirty="0" smtClean="0"/>
              <a:t>-</a:t>
            </a:r>
            <a:r>
              <a:rPr lang="ko-KR" altLang="en-US" dirty="0" smtClean="0"/>
              <a:t>서울특별시 수의사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t="18373"/>
          <a:stretch/>
        </p:blipFill>
        <p:spPr>
          <a:xfrm>
            <a:off x="0" y="1852173"/>
            <a:ext cx="12192000" cy="500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7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</a:t>
            </a:r>
            <a:r>
              <a:rPr lang="ko-KR" altLang="en-US" dirty="0"/>
              <a:t>데이터전처리</a:t>
            </a:r>
            <a:r>
              <a:rPr lang="en-US" altLang="ko-KR" dirty="0"/>
              <a:t>(</a:t>
            </a:r>
            <a:r>
              <a:rPr lang="ko-KR" altLang="en-US" dirty="0"/>
              <a:t>막대그래프</a:t>
            </a:r>
            <a:r>
              <a:rPr lang="en-US" altLang="ko-KR" dirty="0" smtClean="0"/>
              <a:t>-</a:t>
            </a:r>
            <a:r>
              <a:rPr lang="ko-KR" altLang="en-US" dirty="0" smtClean="0"/>
              <a:t>경기도 </a:t>
            </a:r>
            <a:r>
              <a:rPr lang="ko-KR" altLang="en-US" dirty="0"/>
              <a:t>수의사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8867"/>
            <a:ext cx="12192000" cy="4969133"/>
          </a:xfrm>
        </p:spPr>
      </p:pic>
    </p:spTree>
    <p:extLst>
      <p:ext uri="{BB962C8B-B14F-4D97-AF65-F5344CB8AC3E}">
        <p14:creationId xmlns:p14="http://schemas.microsoft.com/office/powerpoint/2010/main" val="22492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8347" y="162983"/>
            <a:ext cx="12068432" cy="970450"/>
          </a:xfrm>
        </p:spPr>
        <p:txBody>
          <a:bodyPr/>
          <a:lstStyle/>
          <a:p>
            <a:r>
              <a:rPr lang="ko-KR" altLang="en-US" dirty="0"/>
              <a:t>데이터전처리</a:t>
            </a:r>
            <a:r>
              <a:rPr lang="en-US" altLang="ko-KR" dirty="0"/>
              <a:t>(</a:t>
            </a:r>
            <a:r>
              <a:rPr lang="ko-KR" altLang="en-US" dirty="0"/>
              <a:t>막대그래프</a:t>
            </a:r>
            <a:r>
              <a:rPr lang="en-US" altLang="ko-KR" dirty="0"/>
              <a:t>-</a:t>
            </a:r>
            <a:r>
              <a:rPr lang="ko-KR" altLang="en-US" dirty="0"/>
              <a:t>서울특별시 </a:t>
            </a:r>
            <a:r>
              <a:rPr lang="ko-KR" altLang="en-US" dirty="0" err="1" smtClean="0"/>
              <a:t>사양관리사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t="26801"/>
          <a:stretch/>
        </p:blipFill>
        <p:spPr>
          <a:xfrm>
            <a:off x="0" y="1310326"/>
            <a:ext cx="12192000" cy="554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75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97841"/>
            <a:ext cx="12192001" cy="5560159"/>
          </a:xfrm>
          <a:prstGeom prst="rect">
            <a:avLst/>
          </a:prstGeom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729049" y="175338"/>
            <a:ext cx="12068432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1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ko-KR" altLang="en-US" dirty="0" smtClean="0"/>
              <a:t>데이터전처리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막대그래프</a:t>
            </a:r>
            <a:r>
              <a:rPr lang="en-US" altLang="ko-KR" dirty="0" smtClean="0"/>
              <a:t>-</a:t>
            </a:r>
            <a:r>
              <a:rPr lang="ko-KR" altLang="en-US" dirty="0" smtClean="0"/>
              <a:t>경기도 </a:t>
            </a:r>
            <a:r>
              <a:rPr lang="ko-KR" altLang="en-US" dirty="0" err="1" smtClean="0"/>
              <a:t>사양관리사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48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8706" y="498675"/>
            <a:ext cx="11382000" cy="970450"/>
          </a:xfrm>
        </p:spPr>
        <p:txBody>
          <a:bodyPr/>
          <a:lstStyle/>
          <a:p>
            <a:r>
              <a:rPr lang="ko-KR" altLang="en-US" dirty="0" smtClean="0"/>
              <a:t>데이터처리과정 및 분석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</a:t>
            </a:r>
            <a:r>
              <a:rPr lang="en-US" altLang="ko-KR" dirty="0" smtClean="0"/>
              <a:t>,</a:t>
            </a:r>
            <a:r>
              <a:rPr lang="ko-KR" altLang="en-US" dirty="0" smtClean="0"/>
              <a:t>경기의 지정 </a:t>
            </a:r>
            <a:r>
              <a:rPr lang="ko-KR" altLang="en-US" dirty="0" err="1" smtClean="0"/>
              <a:t>인력수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0" y="3413393"/>
            <a:ext cx="5379228" cy="166523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6705904" y="3413393"/>
            <a:ext cx="5269450" cy="123346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endParaRPr lang="en-US" altLang="ko-KR" dirty="0" smtClean="0"/>
          </a:p>
          <a:p>
            <a:r>
              <a:rPr lang="en-US" altLang="ko-KR" dirty="0" err="1" smtClean="0"/>
              <a:t>Ggplot</a:t>
            </a:r>
            <a:r>
              <a:rPr lang="ko-KR" altLang="en-US" dirty="0" smtClean="0"/>
              <a:t>을 사용하여 그래프로 나타낸다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147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분석의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국가에서 지정한 </a:t>
            </a:r>
            <a:r>
              <a:rPr lang="ko-KR" altLang="en-US" dirty="0" err="1" smtClean="0"/>
              <a:t>전지역의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동물보호소</a:t>
            </a:r>
            <a:r>
              <a:rPr lang="ko-KR" altLang="en-US" dirty="0" smtClean="0"/>
              <a:t> 표준 </a:t>
            </a:r>
            <a:r>
              <a:rPr lang="ko-KR" altLang="en-US" dirty="0" err="1" smtClean="0"/>
              <a:t>인력규모의</a:t>
            </a:r>
            <a:r>
              <a:rPr lang="ko-KR" altLang="en-US" dirty="0" smtClean="0"/>
              <a:t> 심각성 파악</a:t>
            </a:r>
            <a:endParaRPr lang="en-US" altLang="ko-KR" dirty="0" smtClean="0"/>
          </a:p>
          <a:p>
            <a:r>
              <a:rPr lang="ko-KR" altLang="en-US" dirty="0" smtClean="0"/>
              <a:t>분석한 데이터의 시각화하여 국가에서 지정한 </a:t>
            </a:r>
            <a:r>
              <a:rPr lang="ko-KR" altLang="en-US" dirty="0" err="1" smtClean="0"/>
              <a:t>동물보호소</a:t>
            </a:r>
            <a:r>
              <a:rPr lang="ko-KR" altLang="en-US" dirty="0" smtClean="0"/>
              <a:t> 인력 증가의 필요성 부각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11876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6511"/>
            <a:ext cx="8474697" cy="4996450"/>
          </a:xfrm>
          <a:ln w="28575">
            <a:solidFill>
              <a:srgbClr val="92D050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r="20856" b="47270"/>
          <a:stretch/>
        </p:blipFill>
        <p:spPr>
          <a:xfrm>
            <a:off x="8474696" y="1876512"/>
            <a:ext cx="3717303" cy="1451150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5" t="48964" r="11806" b="27647"/>
          <a:stretch/>
        </p:blipFill>
        <p:spPr>
          <a:xfrm>
            <a:off x="8474695" y="3327662"/>
            <a:ext cx="3717305" cy="1397876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sp>
        <p:nvSpPr>
          <p:cNvPr id="8" name="내용 개체 틀 2"/>
          <p:cNvSpPr txBox="1">
            <a:spLocks/>
          </p:cNvSpPr>
          <p:nvPr/>
        </p:nvSpPr>
        <p:spPr>
          <a:xfrm>
            <a:off x="8474695" y="4828755"/>
            <a:ext cx="3667027" cy="2044206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앞서 지역별 데이터프레임 전처리</a:t>
            </a:r>
            <a:r>
              <a:rPr lang="en-US" altLang="ko-KR" dirty="0"/>
              <a:t> </a:t>
            </a:r>
            <a:r>
              <a:rPr lang="ko-KR" altLang="en-US" dirty="0" smtClean="0"/>
              <a:t>한 데이터를 </a:t>
            </a:r>
            <a:r>
              <a:rPr lang="ko-KR" altLang="en-US" dirty="0" err="1" smtClean="0"/>
              <a:t>변수에담아</a:t>
            </a:r>
            <a:r>
              <a:rPr lang="ko-KR" altLang="en-US" dirty="0" smtClean="0"/>
              <a:t> 임의의 프레임</a:t>
            </a:r>
            <a:r>
              <a:rPr lang="en-US" altLang="ko-KR" dirty="0" smtClean="0"/>
              <a:t>(job2)</a:t>
            </a:r>
            <a:r>
              <a:rPr lang="ko-KR" altLang="en-US" dirty="0" smtClean="0"/>
              <a:t>을 만든다</a:t>
            </a:r>
            <a:r>
              <a:rPr lang="en-US" altLang="ko-KR" dirty="0" smtClean="0"/>
              <a:t>.</a:t>
            </a:r>
          </a:p>
          <a:p>
            <a:r>
              <a:rPr lang="en-US" altLang="ko-KR" dirty="0" err="1" smtClean="0"/>
              <a:t>Group_by</a:t>
            </a:r>
            <a:r>
              <a:rPr lang="ko-KR" altLang="en-US" dirty="0" smtClean="0"/>
              <a:t>로 </a:t>
            </a:r>
            <a:r>
              <a:rPr lang="en-US" altLang="ko-KR" dirty="0" err="1" smtClean="0"/>
              <a:t>summarise</a:t>
            </a:r>
            <a:r>
              <a:rPr lang="ko-KR" altLang="en-US" dirty="0" smtClean="0"/>
              <a:t>를 사용하여 각 지역별  수의사평균데이터그룹을 가져와  </a:t>
            </a:r>
            <a:r>
              <a:rPr lang="en-US" altLang="ko-KR" dirty="0" smtClean="0"/>
              <a:t>job</a:t>
            </a:r>
            <a:r>
              <a:rPr lang="ko-KR" altLang="en-US" dirty="0" smtClean="0"/>
              <a:t>프레임에 넣는다</a:t>
            </a:r>
            <a:r>
              <a:rPr lang="en-US" altLang="ko-KR" dirty="0" smtClean="0"/>
              <a:t>.</a:t>
            </a:r>
          </a:p>
          <a:p>
            <a:pPr marL="0" indent="0">
              <a:buFont typeface="Wingdings 2" charset="2"/>
              <a:buNone/>
            </a:pPr>
            <a:endParaRPr lang="en-US" altLang="ko-KR" dirty="0" smtClean="0"/>
          </a:p>
          <a:p>
            <a:r>
              <a:rPr lang="en-US" altLang="ko-KR" dirty="0" err="1" smtClean="0"/>
              <a:t>Ggplot</a:t>
            </a:r>
            <a:r>
              <a:rPr lang="ko-KR" altLang="en-US" dirty="0" smtClean="0"/>
              <a:t>을 사용하여 그래프로 나타낸다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342900" y="478635"/>
            <a:ext cx="11404600" cy="970450"/>
          </a:xfrm>
        </p:spPr>
        <p:txBody>
          <a:bodyPr/>
          <a:lstStyle/>
          <a:p>
            <a:r>
              <a:rPr lang="ko-KR" altLang="en-US" dirty="0" smtClean="0"/>
              <a:t>데이터전처리 및 데이터처리과정 분석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 smtClean="0"/>
              <a:t>평균막대그래프</a:t>
            </a:r>
            <a:r>
              <a:rPr lang="en-US" altLang="ko-KR" dirty="0" smtClean="0"/>
              <a:t>-</a:t>
            </a:r>
            <a:r>
              <a:rPr lang="ko-KR" altLang="en-US" dirty="0" smtClean="0"/>
              <a:t>지역별 수의사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43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3633" y="452158"/>
            <a:ext cx="11491784" cy="970450"/>
          </a:xfrm>
        </p:spPr>
        <p:txBody>
          <a:bodyPr/>
          <a:lstStyle/>
          <a:p>
            <a:r>
              <a:rPr lang="ko-KR" altLang="en-US" dirty="0" smtClean="0"/>
              <a:t>데이터전처리 및 데이터처리과정 분석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/>
              <a:t>평균막대그래프</a:t>
            </a:r>
            <a:r>
              <a:rPr lang="en-US" altLang="ko-KR" dirty="0"/>
              <a:t>-</a:t>
            </a:r>
            <a:r>
              <a:rPr lang="ko-KR" altLang="en-US" dirty="0"/>
              <a:t>지역별 </a:t>
            </a:r>
            <a:r>
              <a:rPr lang="ko-KR" altLang="en-US" dirty="0" err="1" smtClean="0"/>
              <a:t>사양관리사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8868"/>
            <a:ext cx="8201320" cy="4969132"/>
          </a:xfrm>
          <a:ln w="28575">
            <a:solidFill>
              <a:srgbClr val="00B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t="53415" r="20856" b="685"/>
          <a:stretch/>
        </p:blipFill>
        <p:spPr>
          <a:xfrm>
            <a:off x="8201320" y="1945541"/>
            <a:ext cx="3990680" cy="1325560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9" t="74992" r="2000" b="1508"/>
          <a:stretch/>
        </p:blipFill>
        <p:spPr>
          <a:xfrm>
            <a:off x="8201320" y="3346517"/>
            <a:ext cx="3990680" cy="1404593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sp>
        <p:nvSpPr>
          <p:cNvPr id="7" name="내용 개체 틀 2"/>
          <p:cNvSpPr txBox="1">
            <a:spLocks/>
          </p:cNvSpPr>
          <p:nvPr/>
        </p:nvSpPr>
        <p:spPr>
          <a:xfrm>
            <a:off x="8276732" y="4826526"/>
            <a:ext cx="3667027" cy="2044206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앞서 지역별 데이터프레임 전처리</a:t>
            </a:r>
            <a:r>
              <a:rPr lang="en-US" altLang="ko-KR" dirty="0"/>
              <a:t> </a:t>
            </a:r>
            <a:r>
              <a:rPr lang="ko-KR" altLang="en-US" dirty="0" smtClean="0"/>
              <a:t>한 데이터를 </a:t>
            </a:r>
            <a:r>
              <a:rPr lang="ko-KR" altLang="en-US" dirty="0" err="1" smtClean="0"/>
              <a:t>변수에담아</a:t>
            </a:r>
            <a:r>
              <a:rPr lang="ko-KR" altLang="en-US" dirty="0" smtClean="0"/>
              <a:t> 임의의 프레임</a:t>
            </a:r>
            <a:r>
              <a:rPr lang="en-US" altLang="ko-KR" dirty="0" smtClean="0"/>
              <a:t>(job2)</a:t>
            </a:r>
            <a:r>
              <a:rPr lang="ko-KR" altLang="en-US" dirty="0" smtClean="0"/>
              <a:t>을 만든다</a:t>
            </a:r>
            <a:r>
              <a:rPr lang="en-US" altLang="ko-KR" dirty="0" smtClean="0"/>
              <a:t>.</a:t>
            </a:r>
          </a:p>
          <a:p>
            <a:r>
              <a:rPr lang="en-US" altLang="ko-KR" dirty="0" err="1" smtClean="0"/>
              <a:t>Group_by</a:t>
            </a:r>
            <a:r>
              <a:rPr lang="ko-KR" altLang="en-US" dirty="0" smtClean="0"/>
              <a:t>로 </a:t>
            </a:r>
            <a:r>
              <a:rPr lang="en-US" altLang="ko-KR" dirty="0" err="1" smtClean="0"/>
              <a:t>summarise</a:t>
            </a:r>
            <a:r>
              <a:rPr lang="ko-KR" altLang="en-US" dirty="0" smtClean="0"/>
              <a:t>를 사용하여 각 지역별  </a:t>
            </a:r>
            <a:r>
              <a:rPr lang="ko-KR" altLang="en-US" dirty="0" err="1" smtClean="0"/>
              <a:t>사양관리사평균데이터그룹을</a:t>
            </a:r>
            <a:r>
              <a:rPr lang="ko-KR" altLang="en-US" dirty="0" smtClean="0"/>
              <a:t> 가져와  </a:t>
            </a:r>
            <a:r>
              <a:rPr lang="en-US" altLang="ko-KR" dirty="0" smtClean="0"/>
              <a:t>job</a:t>
            </a:r>
            <a:r>
              <a:rPr lang="ko-KR" altLang="en-US" dirty="0" smtClean="0"/>
              <a:t>프레임에 넣는다</a:t>
            </a:r>
            <a:r>
              <a:rPr lang="en-US" altLang="ko-KR" dirty="0" smtClean="0"/>
              <a:t>.</a:t>
            </a:r>
          </a:p>
          <a:p>
            <a:pPr marL="0" indent="0">
              <a:buFont typeface="Wingdings 2" charset="2"/>
              <a:buNone/>
            </a:pPr>
            <a:endParaRPr lang="en-US" altLang="ko-KR" dirty="0" smtClean="0"/>
          </a:p>
          <a:p>
            <a:r>
              <a:rPr lang="en-US" altLang="ko-KR" dirty="0" err="1" smtClean="0"/>
              <a:t>Ggplot</a:t>
            </a:r>
            <a:r>
              <a:rPr lang="ko-KR" altLang="en-US" dirty="0" smtClean="0"/>
              <a:t>을 사용하여 그래프로 나타낸다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0989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데이터전처리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지도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0" y="1878224"/>
            <a:ext cx="12192000" cy="5053914"/>
            <a:chOff x="0" y="1878224"/>
            <a:chExt cx="12192000" cy="505391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90582"/>
              <a:ext cx="3781167" cy="4992129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2900" y="1878224"/>
              <a:ext cx="4229100" cy="5016844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206" y="1890582"/>
              <a:ext cx="4213655" cy="5041556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007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1156"/>
            <a:ext cx="4496117" cy="501684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116" y="1841156"/>
            <a:ext cx="7709867" cy="123567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73" b="-245"/>
          <a:stretch/>
        </p:blipFill>
        <p:spPr>
          <a:xfrm>
            <a:off x="4496116" y="3097382"/>
            <a:ext cx="7695884" cy="200801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dirty="0"/>
              <a:t>데이터처리과정 및 분석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</a:t>
            </a:r>
            <a:r>
              <a:rPr lang="en-US" altLang="ko-KR" dirty="0" smtClean="0"/>
              <a:t>,</a:t>
            </a:r>
            <a:r>
              <a:rPr lang="ko-KR" altLang="en-US" dirty="0" smtClean="0"/>
              <a:t>경기 </a:t>
            </a:r>
            <a:r>
              <a:rPr lang="ko-KR" altLang="en-US" dirty="0" err="1" smtClean="0"/>
              <a:t>유기견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4496116" y="5597612"/>
            <a:ext cx="7695885" cy="126038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지역별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(animal3)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animal3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강아지로 적용한다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989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dirty="0"/>
              <a:t>데이터처리과정 및 분석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</a:t>
            </a:r>
            <a:r>
              <a:rPr lang="en-US" altLang="ko-KR" dirty="0" smtClean="0"/>
              <a:t>,</a:t>
            </a:r>
            <a:r>
              <a:rPr lang="ko-KR" altLang="en-US" dirty="0" smtClean="0"/>
              <a:t>경기 </a:t>
            </a:r>
            <a:r>
              <a:rPr lang="ko-KR" altLang="en-US" dirty="0" err="1" smtClean="0"/>
              <a:t>유기묘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6444"/>
            <a:ext cx="4482130" cy="504155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9" name="내용 개체 틀 2"/>
          <p:cNvSpPr txBox="1">
            <a:spLocks/>
          </p:cNvSpPr>
          <p:nvPr/>
        </p:nvSpPr>
        <p:spPr>
          <a:xfrm>
            <a:off x="4510098" y="5597612"/>
            <a:ext cx="7695885" cy="126038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지역별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(animal3)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animal3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고양이로 적용한다</a:t>
            </a:r>
            <a:r>
              <a:rPr lang="en-US" altLang="ko-KR" sz="1600" dirty="0" smtClean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116" y="3076832"/>
            <a:ext cx="7681899" cy="1863468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116" y="1841156"/>
            <a:ext cx="7709867" cy="123567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6475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dirty="0"/>
              <a:t>데이터처리과정 및 분석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</a:t>
            </a:r>
            <a:r>
              <a:rPr lang="en-US" altLang="ko-KR" dirty="0" smtClean="0"/>
              <a:t>,</a:t>
            </a:r>
            <a:r>
              <a:rPr lang="ko-KR" altLang="en-US" dirty="0" smtClean="0"/>
              <a:t>경기 유기동물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4510098" y="5597612"/>
            <a:ext cx="7695885" cy="126038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지역별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(animal3)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animal3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기타동물로</a:t>
            </a:r>
            <a:r>
              <a:rPr lang="ko-KR" altLang="en-US" sz="1600" dirty="0" smtClean="0"/>
              <a:t> 적용한다</a:t>
            </a:r>
            <a:r>
              <a:rPr lang="en-US" altLang="ko-KR" sz="1600" dirty="0" smtClean="0"/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116" y="1841156"/>
            <a:ext cx="7709867" cy="123567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41156"/>
            <a:ext cx="4510097" cy="501684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080" y="3089188"/>
            <a:ext cx="7681903" cy="1878227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4732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sz="3600" dirty="0"/>
              <a:t>데이터처리과정 및 </a:t>
            </a:r>
            <a:r>
              <a:rPr lang="ko-KR" altLang="en-US" sz="3600" dirty="0" smtClean="0"/>
              <a:t>분석</a:t>
            </a:r>
            <a:r>
              <a:rPr lang="en-US" altLang="ko-KR" sz="3600" dirty="0" smtClean="0"/>
              <a:t>(</a:t>
            </a:r>
            <a:r>
              <a:rPr lang="ko-KR" altLang="en-US" sz="3600" dirty="0" smtClean="0"/>
              <a:t>서울</a:t>
            </a:r>
            <a:r>
              <a:rPr lang="en-US" altLang="ko-KR" sz="3600" dirty="0" smtClean="0"/>
              <a:t>,</a:t>
            </a:r>
            <a:r>
              <a:rPr lang="ko-KR" altLang="en-US" sz="3600" dirty="0" smtClean="0"/>
              <a:t>경기 유기동물들의합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4510098" y="5597612"/>
            <a:ext cx="7695885" cy="126038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지역별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(animal3)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animal3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동물의 합계로 적용한다</a:t>
            </a:r>
            <a:r>
              <a:rPr lang="en-US" altLang="ko-KR" sz="1600" dirty="0" smtClean="0"/>
              <a:t>.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116" y="1841156"/>
            <a:ext cx="7709867" cy="1235676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1156"/>
            <a:ext cx="4496116" cy="501684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098" y="3076832"/>
            <a:ext cx="7681902" cy="156930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2603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데이터처리과정 및 분석</a:t>
            </a:r>
            <a:r>
              <a:rPr lang="en-US" altLang="ko-KR" dirty="0"/>
              <a:t>(</a:t>
            </a:r>
            <a:r>
              <a:rPr lang="ko-KR" altLang="en-US" dirty="0"/>
              <a:t>전국 지역별 </a:t>
            </a:r>
            <a:r>
              <a:rPr lang="ko-KR" altLang="en-US" dirty="0" smtClean="0"/>
              <a:t>수의사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5590"/>
            <a:ext cx="4979773" cy="494240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772" y="1915590"/>
            <a:ext cx="7212227" cy="338545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4979771" y="5301049"/>
            <a:ext cx="7212228" cy="155695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지역별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(job4)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job4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수의사 합계로 적용한다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9105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9296" y="459545"/>
            <a:ext cx="11287265" cy="970450"/>
          </a:xfrm>
        </p:spPr>
        <p:txBody>
          <a:bodyPr/>
          <a:lstStyle/>
          <a:p>
            <a:r>
              <a:rPr lang="ko-KR" altLang="en-US" dirty="0"/>
              <a:t>데이터처리과정 및 분석</a:t>
            </a:r>
            <a:r>
              <a:rPr lang="en-US" altLang="ko-KR" dirty="0"/>
              <a:t>(</a:t>
            </a:r>
            <a:r>
              <a:rPr lang="ko-KR" altLang="en-US" dirty="0"/>
              <a:t>전국 지역별 </a:t>
            </a:r>
            <a:r>
              <a:rPr lang="ko-KR" altLang="en-US" dirty="0" err="1" smtClean="0"/>
              <a:t>사양관리사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02940"/>
            <a:ext cx="5152768" cy="495505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769" y="1902939"/>
            <a:ext cx="7039231" cy="323747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8" name="내용 개체 틀 2"/>
          <p:cNvSpPr txBox="1">
            <a:spLocks/>
          </p:cNvSpPr>
          <p:nvPr/>
        </p:nvSpPr>
        <p:spPr>
          <a:xfrm>
            <a:off x="5152769" y="5140410"/>
            <a:ext cx="7053214" cy="171759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지역별 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(job4)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job3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사양관리사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합계으로</a:t>
            </a:r>
            <a:r>
              <a:rPr lang="ko-KR" altLang="en-US" sz="1600" dirty="0" smtClean="0"/>
              <a:t> 적용한다</a:t>
            </a:r>
            <a:r>
              <a:rPr lang="en-US" altLang="ko-KR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79906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sz="3600" dirty="0"/>
              <a:t>데이터처리과정 및 </a:t>
            </a:r>
            <a:r>
              <a:rPr lang="ko-KR" altLang="en-US" sz="3600" dirty="0" smtClean="0"/>
              <a:t>분석</a:t>
            </a:r>
            <a:r>
              <a:rPr lang="en-US" altLang="ko-KR" sz="3600" dirty="0" smtClean="0"/>
              <a:t>(</a:t>
            </a:r>
            <a:r>
              <a:rPr lang="ko-KR" altLang="en-US" sz="3600" dirty="0" smtClean="0"/>
              <a:t>전국 지역별 수의사 평균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4646141" y="5597612"/>
            <a:ext cx="7559842" cy="126038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평균막대그래프에서 구했던 지역별 평균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(job3)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job3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수의사 평균으로 적용한다</a:t>
            </a:r>
            <a:r>
              <a:rPr lang="en-US" altLang="ko-KR" sz="1600" dirty="0" smtClean="0"/>
              <a:t>.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2940"/>
            <a:ext cx="4646141" cy="495505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141" y="1902939"/>
            <a:ext cx="7545859" cy="320937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567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 분석의 목적</a:t>
            </a:r>
            <a:r>
              <a:rPr lang="en-US" altLang="ko-KR" dirty="0" smtClean="0"/>
              <a:t>(</a:t>
            </a:r>
            <a:r>
              <a:rPr lang="ko-KR" altLang="en-US" dirty="0" smtClean="0"/>
              <a:t>동물보호법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 smtClean="0"/>
              <a:t>법적으로 유기동물을 </a:t>
            </a:r>
            <a:r>
              <a:rPr lang="ko-KR" altLang="en-US" dirty="0"/>
              <a:t>보호</a:t>
            </a:r>
            <a:r>
              <a:rPr lang="en-US" altLang="ko-KR" dirty="0"/>
              <a:t>·</a:t>
            </a:r>
            <a:r>
              <a:rPr lang="ko-KR" altLang="en-US" dirty="0"/>
              <a:t>관리할 수 있는 유기동물보호소를 운영하기 위한 사항을 규정함을 목적으로 한다</a:t>
            </a:r>
            <a:r>
              <a:rPr lang="en-US" altLang="ko-KR" dirty="0"/>
              <a:t>.</a:t>
            </a:r>
            <a:br>
              <a:rPr lang="en-US" altLang="ko-KR" dirty="0"/>
            </a:b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-</a:t>
            </a:r>
            <a:r>
              <a:rPr lang="ko-KR" altLang="en-US" dirty="0" smtClean="0"/>
              <a:t>보호소 인력의 역할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1</a:t>
            </a:r>
            <a:r>
              <a:rPr lang="en-US" altLang="ko-KR" dirty="0"/>
              <a:t>.</a:t>
            </a:r>
            <a:r>
              <a:rPr lang="ko-KR" altLang="en-US" dirty="0"/>
              <a:t>수의사는 입소한 </a:t>
            </a:r>
            <a:r>
              <a:rPr lang="ko-KR" altLang="en-US" dirty="0" err="1"/>
              <a:t>유기동물에</a:t>
            </a:r>
            <a:r>
              <a:rPr lang="ko-KR" altLang="en-US" dirty="0"/>
              <a:t> 대한 진료 및 처방</a:t>
            </a:r>
            <a:r>
              <a:rPr lang="en-US" altLang="ko-KR" dirty="0"/>
              <a:t>, </a:t>
            </a:r>
            <a:r>
              <a:rPr lang="ko-KR" altLang="en-US" dirty="0"/>
              <a:t>안락사 업무를 수행한다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r>
              <a:rPr lang="en-US" altLang="ko-KR" dirty="0"/>
              <a:t>2. </a:t>
            </a:r>
            <a:r>
              <a:rPr lang="ko-KR" altLang="en-US" dirty="0"/>
              <a:t>사양관리사는 보호소에 입소한 </a:t>
            </a:r>
            <a:r>
              <a:rPr lang="ko-KR" altLang="en-US" dirty="0" err="1"/>
              <a:t>유기동물에</a:t>
            </a:r>
            <a:r>
              <a:rPr lang="ko-KR" altLang="en-US" dirty="0"/>
              <a:t> 대한 사양관리</a:t>
            </a:r>
            <a:r>
              <a:rPr lang="en-US" altLang="ko-KR" dirty="0"/>
              <a:t>, </a:t>
            </a:r>
            <a:r>
              <a:rPr lang="ko-KR" altLang="en-US" dirty="0" err="1"/>
              <a:t>분양보조</a:t>
            </a:r>
            <a:r>
              <a:rPr lang="en-US" altLang="ko-KR" dirty="0"/>
              <a:t>, </a:t>
            </a:r>
            <a:r>
              <a:rPr lang="ko-KR" altLang="en-US" dirty="0" err="1"/>
              <a:t>진료보조</a:t>
            </a:r>
            <a:r>
              <a:rPr lang="ko-KR" altLang="en-US" dirty="0"/>
              <a:t> 업무 및 보호소 위생관리를 수행한다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556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575220" y="447187"/>
            <a:ext cx="11151341" cy="970450"/>
          </a:xfrm>
        </p:spPr>
        <p:txBody>
          <a:bodyPr/>
          <a:lstStyle/>
          <a:p>
            <a:r>
              <a:rPr lang="ko-KR" altLang="en-US" sz="3600" dirty="0"/>
              <a:t>데이터처리과정 및 </a:t>
            </a:r>
            <a:r>
              <a:rPr lang="ko-KR" altLang="en-US" sz="3600" dirty="0" smtClean="0"/>
              <a:t>분석</a:t>
            </a:r>
            <a:r>
              <a:rPr lang="en-US" altLang="ko-KR" sz="3600" dirty="0" smtClean="0"/>
              <a:t>(</a:t>
            </a:r>
            <a:r>
              <a:rPr lang="ko-KR" altLang="en-US" sz="3600" dirty="0" smtClean="0"/>
              <a:t>전국 지역별 </a:t>
            </a:r>
            <a:r>
              <a:rPr lang="ko-KR" altLang="en-US" sz="3600" dirty="0" err="1" smtClean="0"/>
              <a:t>사양관리사</a:t>
            </a:r>
            <a:r>
              <a:rPr lang="ko-KR" altLang="en-US" sz="3600" dirty="0" smtClean="0"/>
              <a:t> 평균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4646141" y="5597612"/>
            <a:ext cx="7559842" cy="126038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/>
              <a:t>평균막대그래프에서 구했던 지역별 평균 변수와 </a:t>
            </a:r>
            <a:r>
              <a:rPr lang="ko-KR" altLang="en-US" sz="1600" dirty="0" err="1" smtClean="0"/>
              <a:t>데이터값을</a:t>
            </a:r>
            <a:r>
              <a:rPr lang="ko-KR" altLang="en-US" sz="1600" dirty="0" smtClean="0"/>
              <a:t> 따로 새 프레임</a:t>
            </a:r>
            <a:r>
              <a:rPr lang="en-US" altLang="ko-KR" sz="1600" dirty="0" smtClean="0"/>
              <a:t>(job3)</a:t>
            </a:r>
            <a:r>
              <a:rPr lang="ko-KR" altLang="en-US" sz="1600" dirty="0" smtClean="0"/>
              <a:t>에 만들어 넣어준다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Kormaps2014</a:t>
            </a:r>
            <a:r>
              <a:rPr lang="ko-KR" altLang="en-US" sz="1600" dirty="0" smtClean="0"/>
              <a:t>패키지의 </a:t>
            </a:r>
            <a:r>
              <a:rPr lang="en-US" altLang="ko-KR" sz="1600" dirty="0" smtClean="0"/>
              <a:t>kormap1</a:t>
            </a:r>
            <a:r>
              <a:rPr lang="ko-KR" altLang="en-US" sz="1600" dirty="0" smtClean="0"/>
              <a:t>을 </a:t>
            </a:r>
            <a:r>
              <a:rPr lang="en-US" altLang="ko-KR" sz="1600" dirty="0" smtClean="0"/>
              <a:t>job3</a:t>
            </a:r>
            <a:r>
              <a:rPr lang="ko-KR" altLang="en-US" sz="1600" dirty="0" smtClean="0"/>
              <a:t>프레임에 데이터 </a:t>
            </a:r>
            <a:r>
              <a:rPr lang="ko-KR" altLang="en-US" sz="1600" dirty="0" err="1" smtClean="0"/>
              <a:t>추출대상은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사양관리사</a:t>
            </a:r>
            <a:r>
              <a:rPr lang="ko-KR" altLang="en-US" sz="1600" dirty="0" smtClean="0"/>
              <a:t> 평균으로 적용한다</a:t>
            </a:r>
            <a:r>
              <a:rPr lang="en-US" altLang="ko-KR" sz="1600" dirty="0" smtClean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10700"/>
            <a:ext cx="4732638" cy="494730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639" y="1910699"/>
            <a:ext cx="7501258" cy="319384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2351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분석의 기대효과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913369"/>
            <a:ext cx="4408197" cy="4944631"/>
          </a:xfrm>
        </p:spPr>
        <p:txBody>
          <a:bodyPr/>
          <a:lstStyle/>
          <a:p>
            <a:r>
              <a:rPr lang="ko-KR" altLang="en-US" dirty="0" smtClean="0"/>
              <a:t>국가에서 지정한 </a:t>
            </a:r>
            <a:r>
              <a:rPr lang="ko-KR" altLang="en-US" dirty="0" err="1" smtClean="0"/>
              <a:t>전지역의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동물보호소</a:t>
            </a:r>
            <a:r>
              <a:rPr lang="ko-KR" altLang="en-US" dirty="0" smtClean="0"/>
              <a:t> 표준 </a:t>
            </a:r>
            <a:r>
              <a:rPr lang="ko-KR" altLang="en-US" dirty="0" err="1" smtClean="0"/>
              <a:t>인력규모</a:t>
            </a:r>
            <a:r>
              <a:rPr lang="ko-KR" altLang="en-US" dirty="0" smtClean="0"/>
              <a:t> 중 필요한 지역에       상대적으로 인력이 많은 민간보호소나 지역별 </a:t>
            </a:r>
            <a:r>
              <a:rPr lang="ko-KR" altLang="en-US" dirty="0" err="1" smtClean="0"/>
              <a:t>동물병원과</a:t>
            </a:r>
            <a:r>
              <a:rPr lang="ko-KR" altLang="en-US" dirty="0" smtClean="0"/>
              <a:t> 결탁하여 국가지정인력을 늘려 국가지정 </a:t>
            </a:r>
            <a:r>
              <a:rPr lang="ko-KR" altLang="en-US" dirty="0" err="1" smtClean="0"/>
              <a:t>동물보호소</a:t>
            </a:r>
            <a:r>
              <a:rPr lang="ko-KR" altLang="en-US" dirty="0" smtClean="0"/>
              <a:t>        운영에 더욱 효율적으로 활용 할 수          </a:t>
            </a:r>
            <a:r>
              <a:rPr lang="ko-KR" altLang="en-US" dirty="0" err="1" smtClean="0"/>
              <a:t>있게된다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최근에 자연재해가  많아지는 추세이며 재난 발생시 나라의 재산이라 할 수 있는 동물들을 보호 할 수 있게 </a:t>
            </a:r>
            <a:r>
              <a:rPr lang="en-US" altLang="ko-KR" dirty="0" smtClean="0"/>
              <a:t> </a:t>
            </a:r>
            <a:r>
              <a:rPr lang="ko-KR" altLang="en-US" dirty="0" smtClean="0"/>
              <a:t>비상시 즉시 출동 할 수 있는    동물 보호 전문  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상비인력이</a:t>
            </a:r>
            <a:r>
              <a:rPr lang="ko-KR" altLang="en-US" dirty="0" smtClean="0"/>
              <a:t> 필요하다</a:t>
            </a:r>
            <a:r>
              <a:rPr lang="en-US" altLang="ko-KR" dirty="0" smtClean="0"/>
              <a:t>.                        </a:t>
            </a:r>
            <a:r>
              <a:rPr lang="ko-KR" altLang="en-US" dirty="0" smtClean="0"/>
              <a:t>이 자료는 지역별 </a:t>
            </a:r>
            <a:r>
              <a:rPr lang="ko-KR" altLang="en-US" dirty="0" err="1" smtClean="0"/>
              <a:t>상비인력</a:t>
            </a:r>
            <a:r>
              <a:rPr lang="ko-KR" altLang="en-US" dirty="0" smtClean="0"/>
              <a:t> 확충이나 개편에 도움이 된다</a:t>
            </a:r>
            <a:r>
              <a:rPr lang="en-US" altLang="ko-KR" dirty="0" smtClean="0"/>
              <a:t>. </a:t>
            </a:r>
          </a:p>
          <a:p>
            <a:r>
              <a:rPr lang="en-US" altLang="ko-KR" dirty="0" smtClean="0"/>
              <a:t>ex)2019</a:t>
            </a:r>
            <a:r>
              <a:rPr lang="ko-KR" altLang="en-US" dirty="0" smtClean="0"/>
              <a:t>년</a:t>
            </a:r>
            <a:r>
              <a:rPr lang="en-US" altLang="ko-KR" dirty="0" smtClean="0"/>
              <a:t>4</a:t>
            </a:r>
            <a:r>
              <a:rPr lang="ko-KR" altLang="en-US" dirty="0" smtClean="0"/>
              <a:t>월 강원도 산불 화재로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상처 받은 </a:t>
            </a:r>
            <a:r>
              <a:rPr lang="ko-KR" altLang="en-US" dirty="0" err="1" smtClean="0"/>
              <a:t>유기동물들</a:t>
            </a:r>
            <a:endParaRPr lang="en-US" altLang="ko-KR" dirty="0" smtClean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859" y="1913369"/>
            <a:ext cx="3702011" cy="248563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870" y="1913369"/>
            <a:ext cx="3992130" cy="248563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859" y="4385684"/>
            <a:ext cx="7694141" cy="239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99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ko-KR" altLang="en-US" sz="3200" dirty="0" smtClean="0"/>
              <a:t>이상으로 보고서 발표를 마치겠습니다</a:t>
            </a:r>
            <a:r>
              <a:rPr lang="en-US" altLang="ko-KR" sz="3200" dirty="0"/>
              <a:t>!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215643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ko-KR" altLang="en-US" sz="3200" dirty="0" smtClean="0"/>
              <a:t>사진</a:t>
            </a:r>
            <a:r>
              <a:rPr lang="en-US" altLang="ko-KR" sz="3200" dirty="0" smtClean="0"/>
              <a:t>1:</a:t>
            </a:r>
            <a:r>
              <a:rPr lang="ko-KR" altLang="en-US" sz="3200" dirty="0" err="1" smtClean="0"/>
              <a:t>인사이트</a:t>
            </a:r>
            <a:endParaRPr lang="en-US" altLang="ko-KR" sz="3200" dirty="0" smtClean="0"/>
          </a:p>
          <a:p>
            <a:pPr marL="0" indent="0" algn="ctr">
              <a:buNone/>
            </a:pPr>
            <a:r>
              <a:rPr lang="ko-KR" altLang="en-US" sz="3200" dirty="0" smtClean="0"/>
              <a:t>사진</a:t>
            </a:r>
            <a:r>
              <a:rPr lang="en-US" altLang="ko-KR" sz="3200" dirty="0" smtClean="0"/>
              <a:t>2:</a:t>
            </a:r>
            <a:r>
              <a:rPr lang="ko-KR" altLang="en-US" sz="3200" dirty="0" smtClean="0"/>
              <a:t>연합뉴스</a:t>
            </a:r>
            <a:endParaRPr lang="en-US" altLang="ko-KR" sz="3200" dirty="0" smtClean="0"/>
          </a:p>
          <a:p>
            <a:pPr marL="0" indent="0" algn="ctr">
              <a:buNone/>
            </a:pPr>
            <a:r>
              <a:rPr lang="ko-KR" altLang="en-US" sz="3200" dirty="0" smtClean="0"/>
              <a:t>사진</a:t>
            </a:r>
            <a:r>
              <a:rPr lang="en-US" altLang="ko-KR" sz="3200" dirty="0" smtClean="0"/>
              <a:t>3:KBS</a:t>
            </a:r>
            <a:endParaRPr lang="ko-KR" altLang="en-US" sz="3200" dirty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 dirty="0" smtClean="0"/>
              <a:t>출처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8059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수집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정형데이터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68" y="2472626"/>
            <a:ext cx="5101607" cy="1154052"/>
          </a:xfrm>
          <a:ln w="28575">
            <a:solidFill>
              <a:srgbClr val="92D050"/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67" y="4208354"/>
            <a:ext cx="5101607" cy="2343477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23170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데이터 </a:t>
            </a:r>
            <a:r>
              <a:rPr lang="ko-KR" altLang="en-US" dirty="0" smtClean="0"/>
              <a:t>수집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서울특별시시 유기동물현황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7"/>
            <a:ext cx="12192000" cy="548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2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 </a:t>
            </a:r>
            <a:r>
              <a:rPr lang="ko-KR" altLang="en-US" dirty="0" smtClean="0"/>
              <a:t>수집</a:t>
            </a:r>
            <a:r>
              <a:rPr lang="en-US" altLang="ko-KR" dirty="0" smtClean="0"/>
              <a:t>(</a:t>
            </a:r>
            <a:r>
              <a:rPr lang="ko-KR" altLang="en-US" dirty="0" smtClean="0"/>
              <a:t>경기도 유기동물현황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t="20956" r="5593" b="5396"/>
          <a:stretch/>
        </p:blipFill>
        <p:spPr>
          <a:xfrm>
            <a:off x="0" y="1825624"/>
            <a:ext cx="12192000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5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데이터 수집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전국 </a:t>
            </a:r>
            <a:r>
              <a:rPr lang="ko-KR" altLang="en-US" dirty="0" err="1" smtClean="0"/>
              <a:t>동물보호소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0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데이터전처리 준비</a:t>
            </a:r>
            <a:endParaRPr lang="ko-KR" altLang="en-US" dirty="0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7489911" y="2405062"/>
            <a:ext cx="3667896" cy="4351338"/>
          </a:xfrm>
        </p:spPr>
        <p:txBody>
          <a:bodyPr/>
          <a:lstStyle/>
          <a:p>
            <a:r>
              <a:rPr lang="ko-KR" altLang="en-US" dirty="0" err="1" smtClean="0"/>
              <a:t>필요패키지</a:t>
            </a:r>
            <a:r>
              <a:rPr lang="ko-KR" altLang="en-US" dirty="0" smtClean="0"/>
              <a:t> 설치</a:t>
            </a:r>
            <a:endParaRPr lang="en-US" altLang="ko-KR" dirty="0" smtClean="0"/>
          </a:p>
          <a:p>
            <a:r>
              <a:rPr lang="ko-KR" altLang="en-US" dirty="0" smtClean="0"/>
              <a:t>데이터 불러오기</a:t>
            </a:r>
            <a:endParaRPr lang="en-US" altLang="ko-KR" dirty="0"/>
          </a:p>
          <a:p>
            <a:r>
              <a:rPr lang="ko-KR" altLang="en-US" dirty="0" err="1" smtClean="0"/>
              <a:t>결측지</a:t>
            </a:r>
            <a:r>
              <a:rPr lang="ko-KR" altLang="en-US" dirty="0" smtClean="0"/>
              <a:t> 제거</a:t>
            </a:r>
            <a:endParaRPr lang="en-US" altLang="ko-KR" dirty="0" smtClean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15" y="1981199"/>
            <a:ext cx="4320685" cy="212846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61" y="1981199"/>
            <a:ext cx="7320746" cy="133187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39"/>
          <a:stretch/>
        </p:blipFill>
        <p:spPr>
          <a:xfrm>
            <a:off x="200517" y="4201297"/>
            <a:ext cx="5844684" cy="255510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2750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 데이터전처리</a:t>
            </a:r>
            <a:r>
              <a:rPr lang="en-US" altLang="ko-KR" dirty="0" smtClean="0"/>
              <a:t>(</a:t>
            </a:r>
            <a:r>
              <a:rPr lang="ko-KR" altLang="en-US" dirty="0" smtClean="0"/>
              <a:t>막대그래프</a:t>
            </a:r>
            <a:r>
              <a:rPr lang="en-US" altLang="ko-KR" dirty="0" smtClean="0"/>
              <a:t>-</a:t>
            </a:r>
            <a:r>
              <a:rPr lang="ko-KR" altLang="en-US" dirty="0" smtClean="0"/>
              <a:t>강아지</a:t>
            </a:r>
            <a:r>
              <a:rPr lang="en-US" altLang="ko-KR" dirty="0" smtClean="0"/>
              <a:t>,</a:t>
            </a:r>
            <a:r>
              <a:rPr lang="ko-KR" altLang="en-US" dirty="0" smtClean="0"/>
              <a:t>고양이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15295"/>
            <a:ext cx="6159501" cy="4942703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1" y="1915294"/>
            <a:ext cx="6032498" cy="494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4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명언">
  <a:themeElements>
    <a:clrScheme name="명언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명언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명언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명언</Template>
  <TotalTime>1186</TotalTime>
  <Words>692</Words>
  <Application>Microsoft Office PowerPoint</Application>
  <PresentationFormat>와이드스크린</PresentationFormat>
  <Paragraphs>86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7" baseType="lpstr">
      <vt:lpstr>맑은 고딕</vt:lpstr>
      <vt:lpstr>Century Gothic</vt:lpstr>
      <vt:lpstr>Wingdings 2</vt:lpstr>
      <vt:lpstr>명언</vt:lpstr>
      <vt:lpstr>동물보호센터 표준 인력  데이터 분석 </vt:lpstr>
      <vt:lpstr>데이터 분석의 목적</vt:lpstr>
      <vt:lpstr>데이터 분석의 목적(동물보호법)</vt:lpstr>
      <vt:lpstr>데이터 수집(정형데이터)</vt:lpstr>
      <vt:lpstr>데이터 수집(서울특별시시 유기동물현황)</vt:lpstr>
      <vt:lpstr>데이터 수집(경기도 유기동물현황)</vt:lpstr>
      <vt:lpstr>데이터 수집(전국 동물보호소)</vt:lpstr>
      <vt:lpstr>데이터전처리 준비</vt:lpstr>
      <vt:lpstr> 데이터전처리(막대그래프-강아지,고양이)</vt:lpstr>
      <vt:lpstr> 데이터전처리(막대그래프-기타동물,합계)</vt:lpstr>
      <vt:lpstr>데이터처리과정 및 분석(서울,경기의 유기동물들 비교)</vt:lpstr>
      <vt:lpstr>데이터 전처리(서울특별시 동물보호소)</vt:lpstr>
      <vt:lpstr>데이터 전처리(경기도 동물보호소)</vt:lpstr>
      <vt:lpstr>데이터처리과정 및 분석(서울,경기 보호소)</vt:lpstr>
      <vt:lpstr> 데이터전처리(막대그래프-서울특별시 수의사)</vt:lpstr>
      <vt:lpstr> 데이터전처리(막대그래프-경기도 수의사)</vt:lpstr>
      <vt:lpstr>데이터전처리(막대그래프-서울특별시 사양관리사)</vt:lpstr>
      <vt:lpstr>PowerPoint 프레젠테이션</vt:lpstr>
      <vt:lpstr>데이터처리과정 및 분석(서울,경기의 지정 인력수)</vt:lpstr>
      <vt:lpstr>데이터전처리 및 데이터처리과정 분석 (평균막대그래프-지역별 수의사)</vt:lpstr>
      <vt:lpstr>데이터전처리 및 데이터처리과정 분석 (평균막대그래프-지역별 사양관리사)</vt:lpstr>
      <vt:lpstr>데이터전처리(지도)</vt:lpstr>
      <vt:lpstr>데이터처리과정 및 분석(서울,경기 유기견)</vt:lpstr>
      <vt:lpstr>데이터처리과정 및 분석(서울,경기 유기묘)</vt:lpstr>
      <vt:lpstr>데이터처리과정 및 분석(서울,경기 유기동물)</vt:lpstr>
      <vt:lpstr>데이터처리과정 및 분석(서울,경기 유기동물들의합)</vt:lpstr>
      <vt:lpstr>데이터처리과정 및 분석(전국 지역별 수의사)</vt:lpstr>
      <vt:lpstr>데이터처리과정 및 분석(전국 지역별 사양관리사)</vt:lpstr>
      <vt:lpstr>데이터처리과정 및 분석(전국 지역별 수의사 평균)</vt:lpstr>
      <vt:lpstr>데이터처리과정 및 분석(전국 지역별 사양관리사 평균)</vt:lpstr>
      <vt:lpstr>데이터 분석의 기대효과</vt:lpstr>
      <vt:lpstr>PowerPoint 프레젠테이션</vt:lpstr>
      <vt:lpstr>출처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유기동물보호소 데이터 분석 </dc:title>
  <dc:creator>KSH</dc:creator>
  <cp:lastModifiedBy>Admin</cp:lastModifiedBy>
  <cp:revision>293</cp:revision>
  <dcterms:created xsi:type="dcterms:W3CDTF">2019-06-06T09:38:34Z</dcterms:created>
  <dcterms:modified xsi:type="dcterms:W3CDTF">2019-06-17T04:19:29Z</dcterms:modified>
</cp:coreProperties>
</file>